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B5E4BA-3D5F-457E-98FD-0D0F1F9B901E}">
  <a:tblStyle styleId="{2FB5E4BA-3D5F-457E-98FD-0D0F1F9B901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220ff7a8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220ff7a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21f69366f_1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21f69366f_1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21f69366f_1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21f69366f_1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21f69366f_1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21f69366f_1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21f69366f_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21f69366f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21f69366f_1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21f69366f_1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21f69366f_1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21f69366f_1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21f69366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21f69366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220ff7a8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220ff7a8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220ff7a8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220ff7a8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21f69366f_1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21f69366f_1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21f69366f_1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21f69366f_1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21f69366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21f69366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21f69366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21f69366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21f6936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21f6936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21f69366f_1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21f69366f_1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21f69366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21f69366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Relationship Id="rId7" Type="http://schemas.openxmlformats.org/officeDocument/2006/relationships/image" Target="../media/image41.png"/><Relationship Id="rId8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hyperlink" Target="https://www.kaggle.com/datasets/jskim1738/smart-korean-beef-auction" TargetMode="External"/><Relationship Id="rId5" Type="http://schemas.openxmlformats.org/officeDocument/2006/relationships/hyperlink" Target="http://www.xn--289al3w02jixo.kr/dev/web/index.html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://www.kfdn.co.kr/42808" TargetMode="External"/><Relationship Id="rId10" Type="http://schemas.openxmlformats.org/officeDocument/2006/relationships/hyperlink" Target="https://www.y-cnews.com/news/articleView.html?idxno=13360" TargetMode="External"/><Relationship Id="rId13" Type="http://schemas.openxmlformats.org/officeDocument/2006/relationships/hyperlink" Target="https://www.amnews.co.kr/news/articleView.html?idxno=54088" TargetMode="External"/><Relationship Id="rId12" Type="http://schemas.openxmlformats.org/officeDocument/2006/relationships/hyperlink" Target="https://www.farminsight.net/news/articleView.html?idxno=10057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hyperlink" Target="http://www.jejuilbo.net/news/articleView.html?idxno=208816" TargetMode="External"/><Relationship Id="rId9" Type="http://schemas.openxmlformats.org/officeDocument/2006/relationships/hyperlink" Target="http://www.jbnews.com/news/articleView.html?idxno=1406021" TargetMode="External"/><Relationship Id="rId15" Type="http://schemas.openxmlformats.org/officeDocument/2006/relationships/hyperlink" Target="http://www.ikpnews.net/news/articleView.html?idxno=49698" TargetMode="External"/><Relationship Id="rId14" Type="http://schemas.openxmlformats.org/officeDocument/2006/relationships/hyperlink" Target="https://m.khan.co.kr/economy/economy-general/article/202303061425001" TargetMode="External"/><Relationship Id="rId17" Type="http://schemas.openxmlformats.org/officeDocument/2006/relationships/hyperlink" Target="https://www.amnews.co.kr/news/articleView.html?idxno=54157" TargetMode="External"/><Relationship Id="rId16" Type="http://schemas.openxmlformats.org/officeDocument/2006/relationships/hyperlink" Target="http://www.newskr.kr/news/articleView.html?idxno=84774" TargetMode="External"/><Relationship Id="rId5" Type="http://schemas.openxmlformats.org/officeDocument/2006/relationships/hyperlink" Target="https://www.ajunews.com/view/20230608162702348" TargetMode="External"/><Relationship Id="rId6" Type="http://schemas.openxmlformats.org/officeDocument/2006/relationships/hyperlink" Target="https://www.farminsight.net/news/articleView.html?idxno=10101" TargetMode="External"/><Relationship Id="rId7" Type="http://schemas.openxmlformats.org/officeDocument/2006/relationships/hyperlink" Target="http://news.bizwatch.co.kr/article/consumer/2022/12/15/0026" TargetMode="External"/><Relationship Id="rId8" Type="http://schemas.openxmlformats.org/officeDocument/2006/relationships/hyperlink" Target="https://www.farminsight.net/news/articleView.html?idxno=678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0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67300" y="633525"/>
            <a:ext cx="38094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41485A"/>
                </a:solidFill>
              </a:rPr>
              <a:t>초보 농가를 위한 한우 낙찰가 예측 서비스</a:t>
            </a:r>
            <a:r>
              <a:rPr b="1" lang="ko">
                <a:solidFill>
                  <a:srgbClr val="41485A"/>
                </a:solidFill>
              </a:rPr>
              <a:t> </a:t>
            </a:r>
            <a:endParaRPr b="1">
              <a:solidFill>
                <a:srgbClr val="41485A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907900" y="1596075"/>
            <a:ext cx="33282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1485A"/>
                </a:solidFill>
              </a:rPr>
              <a:t>김대환 김찬수 나서영 박선경 이태형</a:t>
            </a:r>
            <a:endParaRPr>
              <a:solidFill>
                <a:srgbClr val="41485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350" y="677325"/>
            <a:ext cx="6585849" cy="38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4294967295"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Barplot - 시간별 낙찰가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575" y="625050"/>
            <a:ext cx="6688024" cy="39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5475" y="677675"/>
            <a:ext cx="6977124" cy="37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857250" y="4516550"/>
            <a:ext cx="7767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전반적으로 한우 가격이 하락하는 것을 볼 수 있다.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모델링 - </a:t>
            </a:r>
            <a:r>
              <a:rPr b="1" lang="ko" sz="1800" u="sng">
                <a:solidFill>
                  <a:srgbClr val="41485A"/>
                </a:solidFill>
              </a:rPr>
              <a:t>KNN Regression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00" y="698413"/>
            <a:ext cx="4521448" cy="150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388575" y="2281625"/>
            <a:ext cx="4785300" cy="269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388050" y="2270450"/>
            <a:ext cx="33480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KNN Regression을</a:t>
            </a:r>
            <a:r>
              <a:rPr lang="ko" sz="1300"/>
              <a:t> 활용한 ML 모델 구축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주요 분석 방법 : </a:t>
            </a:r>
            <a:r>
              <a:rPr lang="ko" sz="1200"/>
              <a:t>회귀 분석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상세 분석 방법 : KNeighborsRegressor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피쳐 : 중량, 최저가, 종류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타겟 : 낙찰가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평가지표 : r2, rmse</a:t>
            </a:r>
            <a:endParaRPr sz="1200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425" y="667513"/>
            <a:ext cx="3348001" cy="429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/>
          <p:nvPr/>
        </p:nvSpPr>
        <p:spPr>
          <a:xfrm>
            <a:off x="5236150" y="4351475"/>
            <a:ext cx="3623400" cy="60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모델링 - </a:t>
            </a:r>
            <a:r>
              <a:rPr b="1" lang="ko" sz="1800" u="sng">
                <a:solidFill>
                  <a:srgbClr val="41485A"/>
                </a:solidFill>
              </a:rPr>
              <a:t>Random Forest Regression</a:t>
            </a:r>
            <a:endParaRPr b="1" sz="1700" u="sng">
              <a:solidFill>
                <a:srgbClr val="41485A"/>
              </a:solidFill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5312550" y="742825"/>
            <a:ext cx="3361800" cy="27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5412300" y="871825"/>
            <a:ext cx="31623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주요 분석 방법 : 회귀 분석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상세 분석 방법 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Random Forest Regression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피쳐 : 중량, 최저가, 종류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타겟 : 낙찰가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교차 검증 :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GridSearchCV, KFold</a:t>
            </a:r>
            <a:endParaRPr sz="12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평가지표 :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r2, rmse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b="16705" l="0" r="6829" t="8517"/>
          <a:stretch/>
        </p:blipFill>
        <p:spPr>
          <a:xfrm>
            <a:off x="5312550" y="3963150"/>
            <a:ext cx="33618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5">
            <a:alphaModFix/>
          </a:blip>
          <a:srcRect b="76625" l="994" r="23635" t="5663"/>
          <a:stretch/>
        </p:blipFill>
        <p:spPr>
          <a:xfrm>
            <a:off x="406950" y="792050"/>
            <a:ext cx="4718300" cy="12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5">
            <a:alphaModFix/>
          </a:blip>
          <a:srcRect b="0" l="0" r="1390" t="36572"/>
          <a:stretch/>
        </p:blipFill>
        <p:spPr>
          <a:xfrm>
            <a:off x="406950" y="2140725"/>
            <a:ext cx="4718300" cy="22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6">
            <a:alphaModFix/>
          </a:blip>
          <a:srcRect b="23511" l="3827" r="3716" t="41099"/>
          <a:stretch/>
        </p:blipFill>
        <p:spPr>
          <a:xfrm>
            <a:off x="5312550" y="3562950"/>
            <a:ext cx="3361801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4365625" y="520700"/>
            <a:ext cx="4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2664400" y="871825"/>
            <a:ext cx="2387100" cy="107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950" y="4449697"/>
            <a:ext cx="8267400" cy="4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2340550" y="4449700"/>
            <a:ext cx="6333900" cy="50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모델링 - </a:t>
            </a:r>
            <a:r>
              <a:rPr b="1" lang="ko" sz="1800" u="sng">
                <a:solidFill>
                  <a:srgbClr val="41485A"/>
                </a:solidFill>
              </a:rPr>
              <a:t>XGBoost Regression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050" y="664232"/>
            <a:ext cx="3309975" cy="195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925" y="729650"/>
            <a:ext cx="3309974" cy="335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4612775" y="2651050"/>
            <a:ext cx="4129500" cy="235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XGBoost Regression </a:t>
            </a:r>
            <a:r>
              <a:rPr lang="ko" sz="1300">
                <a:solidFill>
                  <a:schemeClr val="dk1"/>
                </a:solidFill>
              </a:rPr>
              <a:t>을 활용한 ML 모델 구축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주요 분석 방법 : 트리 기반 앙상블 학습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상세 분석 방법 : XGBoost Regression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피쳐 : 중량, 최저가, 종류, 성별, 결격사유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타겟 : 낙찰가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평가지표 : r2, rmse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699" y="4138850"/>
            <a:ext cx="4034075" cy="8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모델링 - </a:t>
            </a:r>
            <a:r>
              <a:rPr b="1" lang="ko" sz="1800" u="sng">
                <a:solidFill>
                  <a:srgbClr val="41485A"/>
                </a:solidFill>
              </a:rPr>
              <a:t>Ensemble Regression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75" y="1774575"/>
            <a:ext cx="3361800" cy="317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/>
          <p:nvPr/>
        </p:nvSpPr>
        <p:spPr>
          <a:xfrm>
            <a:off x="5331600" y="791125"/>
            <a:ext cx="3361800" cy="27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5345550" y="821150"/>
            <a:ext cx="33480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Autogluon 패키지를 활용한 ML 모델 구축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주요 분석 방법 : 앙상블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상세 분석 방법 : WeightedEnsemble_L2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피쳐 : 중량, 최저가, 종류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타겟 : 낙찰가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평가지표 : r2, rmse</a:t>
            </a:r>
            <a:endParaRPr sz="1200"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775" y="3735550"/>
            <a:ext cx="3361800" cy="31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6775" y="4154725"/>
            <a:ext cx="3361800" cy="3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950" y="665392"/>
            <a:ext cx="5071824" cy="101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8">
            <a:alphaModFix/>
          </a:blip>
          <a:srcRect b="0" l="13940" r="-13940" t="0"/>
          <a:stretch/>
        </p:blipFill>
        <p:spPr>
          <a:xfrm>
            <a:off x="144950" y="4910900"/>
            <a:ext cx="8482149" cy="1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/>
          <p:nvPr/>
        </p:nvSpPr>
        <p:spPr>
          <a:xfrm>
            <a:off x="5331600" y="791125"/>
            <a:ext cx="3361800" cy="27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모델링 - </a:t>
            </a:r>
            <a:r>
              <a:rPr b="1" lang="ko" sz="1800" u="sng">
                <a:solidFill>
                  <a:srgbClr val="41485A"/>
                </a:solidFill>
              </a:rPr>
              <a:t>Gradient Boosting Regression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 b="0" l="0" r="70982" t="0"/>
          <a:stretch/>
        </p:blipFill>
        <p:spPr>
          <a:xfrm>
            <a:off x="370524" y="630875"/>
            <a:ext cx="1704024" cy="42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1700" y="3806475"/>
            <a:ext cx="3361850" cy="8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8450" y="630875"/>
            <a:ext cx="2556576" cy="176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2192" y="2571750"/>
            <a:ext cx="2339186" cy="23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5825" y="832150"/>
            <a:ext cx="3033600" cy="26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/>
          <p:nvPr/>
        </p:nvSpPr>
        <p:spPr>
          <a:xfrm>
            <a:off x="448675" y="1033600"/>
            <a:ext cx="3361800" cy="27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결       론 - 최고 성능의 모델 선정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4">
            <a:alphaModFix/>
          </a:blip>
          <a:srcRect b="6045" l="-2931" r="63527" t="47231"/>
          <a:stretch/>
        </p:blipFill>
        <p:spPr>
          <a:xfrm>
            <a:off x="6502300" y="4152288"/>
            <a:ext cx="1535075" cy="3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250" y="1033588"/>
            <a:ext cx="3361800" cy="31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250" y="1499975"/>
            <a:ext cx="3361800" cy="33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462463" y="1063588"/>
            <a:ext cx="33480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Autogluon 패키지를 활용한 ML 모델 구축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주요 분석 방법 : 앙상블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상세 분석 방법 : weightedEnsembld_L2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피쳐 : 중량, 최저가, 종류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타겟 : 낙찰가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평가지표 : r2, rmse</a:t>
            </a:r>
            <a:endParaRPr sz="1200"/>
          </a:p>
        </p:txBody>
      </p:sp>
      <p:sp>
        <p:nvSpPr>
          <p:cNvPr id="216" name="Google Shape;216;p28"/>
          <p:cNvSpPr/>
          <p:nvPr/>
        </p:nvSpPr>
        <p:spPr>
          <a:xfrm>
            <a:off x="4839800" y="4173875"/>
            <a:ext cx="1035900" cy="33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4">
            <a:alphaModFix/>
          </a:blip>
          <a:srcRect b="53277" l="0" r="0" t="0"/>
          <a:stretch/>
        </p:blipFill>
        <p:spPr>
          <a:xfrm>
            <a:off x="317475" y="4152306"/>
            <a:ext cx="3895725" cy="3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4839800" y="3855550"/>
            <a:ext cx="11502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적용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206425" y="2909700"/>
            <a:ext cx="43248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ko" sz="1400">
                <a:solidFill>
                  <a:srgbClr val="F5F1E6"/>
                </a:solidFill>
                <a:latin typeface="Gungsuh"/>
                <a:ea typeface="Gungsuh"/>
                <a:cs typeface="Gungsuh"/>
                <a:sym typeface="Gungsuh"/>
              </a:rPr>
              <a:t>97.52%의 모델 적합도(R2)</a:t>
            </a:r>
            <a:r>
              <a:rPr lang="ko" sz="1400">
                <a:solidFill>
                  <a:srgbClr val="F5F1E6"/>
                </a:solidFill>
              </a:rPr>
              <a:t>를 가진 모델을 구현,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</a:rPr>
              <a:t>1,106만 원 </a:t>
            </a:r>
            <a:r>
              <a:rPr lang="ko" sz="1400">
                <a:solidFill>
                  <a:srgbClr val="F5F1E6"/>
                </a:solidFill>
              </a:rPr>
              <a:t>일반우의 경우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</a:rPr>
              <a:t>가격의 </a:t>
            </a:r>
            <a:r>
              <a:rPr lang="ko" sz="1400">
                <a:solidFill>
                  <a:srgbClr val="F5F1E6"/>
                </a:solidFill>
                <a:latin typeface="Gungsuh"/>
                <a:ea typeface="Gungsuh"/>
                <a:cs typeface="Gungsuh"/>
                <a:sym typeface="Gungsuh"/>
              </a:rPr>
              <a:t>약 5</a:t>
            </a:r>
            <a:r>
              <a:rPr lang="ko" sz="1400">
                <a:solidFill>
                  <a:srgbClr val="F5F1E6"/>
                </a:solidFill>
                <a:latin typeface="Gungsuh"/>
                <a:ea typeface="Gungsuh"/>
                <a:cs typeface="Gungsuh"/>
                <a:sym typeface="Gungsuh"/>
              </a:rPr>
              <a:t>%</a:t>
            </a:r>
            <a:r>
              <a:rPr lang="ko" sz="1400">
                <a:solidFill>
                  <a:srgbClr val="F5F1E6"/>
                </a:solidFill>
                <a:latin typeface="Gungsuh"/>
                <a:ea typeface="Gungsuh"/>
                <a:cs typeface="Gungsuh"/>
                <a:sym typeface="Gungsuh"/>
              </a:rPr>
              <a:t>인 55만 원 내외의 오차</a:t>
            </a:r>
            <a:r>
              <a:rPr lang="ko" sz="1400">
                <a:solidFill>
                  <a:srgbClr val="F5F1E6"/>
                </a:solidFill>
              </a:rPr>
              <a:t> 내에서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</a:rPr>
              <a:t>낙찰가를 예측하는 모델을 개발함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00">
              <a:solidFill>
                <a:srgbClr val="F5F1E6"/>
              </a:solidFill>
            </a:endParaRPr>
          </a:p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결	론</a:t>
            </a:r>
            <a:r>
              <a:rPr b="1" lang="ko" sz="1700">
                <a:solidFill>
                  <a:srgbClr val="38761D"/>
                </a:solidFill>
              </a:rPr>
              <a:t>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4661725" y="3075600"/>
            <a:ext cx="4324800" cy="1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</a:rPr>
              <a:t>초보 농가에서 해당 서비스를 활용하여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  <a:latin typeface="Gungsuh"/>
                <a:ea typeface="Gungsuh"/>
                <a:cs typeface="Gungsuh"/>
                <a:sym typeface="Gungsuh"/>
              </a:rPr>
              <a:t>적절한 판매가를 미리 예측하여 활용</a:t>
            </a:r>
            <a:r>
              <a:rPr lang="ko" sz="1400">
                <a:solidFill>
                  <a:srgbClr val="F5F1E6"/>
                </a:solidFill>
              </a:rPr>
              <a:t>할 수 있도록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</a:rPr>
              <a:t>서비스를 무료로 배포하고 적극 홍보할 예정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00">
              <a:solidFill>
                <a:srgbClr val="F5F1E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</a:t>
            </a:r>
            <a:r>
              <a:rPr lang="ko"/>
              <a:t>캐글  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https://www.kaggle.com/datasets/jskim1738/smart-korean-beef-auction</a:t>
            </a:r>
            <a:r>
              <a:rPr lang="ko"/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</a:t>
            </a:r>
            <a:r>
              <a:rPr lang="ko"/>
              <a:t>한우경매 시스템   </a:t>
            </a:r>
            <a:r>
              <a:rPr lang="ko" u="sng">
                <a:solidFill>
                  <a:schemeClr val="hlink"/>
                </a:solidFill>
                <a:hlinkClick r:id="rId5"/>
              </a:rPr>
              <a:t>http://www.xn--289al3w02jixo.kr/dev/web/index.html</a:t>
            </a:r>
            <a:r>
              <a:rPr lang="ko"/>
              <a:t>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데이터 출처</a:t>
            </a:r>
            <a:endParaRPr b="1" sz="1700">
              <a:solidFill>
                <a:srgbClr val="41485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기사 출처</a:t>
            </a:r>
            <a:endParaRPr b="1" sz="1700">
              <a:solidFill>
                <a:srgbClr val="41485A"/>
              </a:solidFill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0" y="176725"/>
            <a:ext cx="9144000" cy="4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뉴제주일보		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1100" u="sng">
                <a:solidFill>
                  <a:schemeClr val="hlink"/>
                </a:solidFill>
                <a:hlinkClick r:id="rId4"/>
              </a:rPr>
              <a:t>http://www.jejuilbo.net/news/articleView.html?idxno=208816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rgbClr val="111111"/>
                </a:solidFill>
                <a:latin typeface="Malgun Gothic"/>
                <a:ea typeface="Malgun Gothic"/>
                <a:cs typeface="Malgun Gothic"/>
                <a:sym typeface="Malgun Gothic"/>
              </a:rPr>
              <a:t>©'5개국어 글로벌 경제신문' 아주경제	(</a:t>
            </a:r>
            <a:r>
              <a:rPr lang="ko" sz="1100" u="sng">
                <a:solidFill>
                  <a:schemeClr val="hlink"/>
                </a:solidFill>
                <a:hlinkClick r:id="rId5"/>
              </a:rPr>
              <a:t>https://www.ajunews.com/view/20230608162702348</a:t>
            </a:r>
            <a:r>
              <a:rPr lang="ko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팜인사이트		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(https://www.farminsight.net/news/articleView.html?idxno=10101)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</a:t>
            </a:r>
            <a:r>
              <a:rPr lang="ko" sz="1100">
                <a:solidFill>
                  <a:schemeClr val="dk1"/>
                </a:solidFill>
              </a:rPr>
              <a:t>BizWatch	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" sz="1100">
                <a:solidFill>
                  <a:schemeClr val="dk1"/>
                </a:solidFill>
              </a:rPr>
              <a:t>(</a:t>
            </a:r>
            <a:r>
              <a:rPr lang="ko" sz="1100" u="sng">
                <a:solidFill>
                  <a:schemeClr val="hlink"/>
                </a:solidFill>
                <a:hlinkClick r:id="rId7"/>
              </a:rPr>
              <a:t>http://news.bizwatch.co.kr/article/consumer/2022/12/15/0026</a:t>
            </a:r>
            <a:r>
              <a:rPr lang="ko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팜인사이트	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  <a:t>https://www.farminsight.net/news/articleView.html?idxno=6781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중부메일	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9"/>
              </a:rPr>
              <a:t>http://www.jbnews.com/news/articleView.html?idxno=1406021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예천연합뉴스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10"/>
              </a:rPr>
              <a:t>https://www.y-cnews.com/news/articleView.html?idxno=13360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식약일보	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11"/>
              </a:rPr>
              <a:t>http://www.kfdn.co.kr/42808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팜인사이트	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https://www.farminsight.net/news/articleView.html?idxno=10057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농축유통신문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13"/>
              </a:rPr>
              <a:t>https://www.amnews.co.kr/news/articleView.html?idxno=54088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경향신문	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14"/>
              </a:rPr>
              <a:t>https://m.khan.co.kr/economy/economy-general/article/202303061425001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한국농정		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5"/>
              </a:rPr>
              <a:t>http://www.ikpnews.net/news/articleView.html?idxno=49698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한국농어촌방송	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6"/>
              </a:rPr>
              <a:t>http://www.newskr.kr/news/articleView.html?idxno=84774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농축유통신문	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7"/>
              </a:rPr>
              <a:t>https://www.amnews.co.kr/news/articleView.html?idxno=54157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4294967295" type="body"/>
          </p:nvPr>
        </p:nvSpPr>
        <p:spPr>
          <a:xfrm>
            <a:off x="477975" y="2571750"/>
            <a:ext cx="8334900" cy="45000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332000" lvl="0" marL="46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	</a:t>
            </a:r>
            <a:r>
              <a:rPr b="1"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</a:t>
            </a:r>
            <a:r>
              <a:rPr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	-</a:t>
            </a: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주제 선정 이유</a:t>
            </a:r>
            <a:endParaRPr b="1"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1" sz="16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b="1"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	-    컬럼 정리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 결측치 / 이상치 / 중복값 처리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분포 확인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4"/>
          <p:cNvSpPr txBox="1"/>
          <p:nvPr>
            <p:ph idx="4294967295" type="body"/>
          </p:nvPr>
        </p:nvSpPr>
        <p:spPr>
          <a:xfrm>
            <a:off x="5162075" y="2649050"/>
            <a:ext cx="5265300" cy="45000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</a:t>
            </a:r>
            <a:endParaRPr b="1" sz="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</a:t>
            </a:r>
            <a:r>
              <a:rPr b="1"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</a:t>
            </a:r>
            <a:endParaRPr b="1" sz="1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train score / test score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   rmse 오차</a:t>
            </a:r>
            <a:endParaRPr b="1" sz="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b="1" sz="16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</a:t>
            </a:r>
            <a:endParaRPr b="1" sz="16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14"/>
          <p:cNvSpPr txBox="1"/>
          <p:nvPr>
            <p:ph idx="4294967295"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목 차</a:t>
            </a:r>
            <a:endParaRPr b="1" sz="1700" u="sng">
              <a:solidFill>
                <a:srgbClr val="41485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50" y="2301188"/>
            <a:ext cx="3843298" cy="24562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4294967295"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주제 &amp; 선정 원인 - 한우가격 폭락</a:t>
            </a:r>
            <a:endParaRPr b="1" sz="1700" u="sng">
              <a:solidFill>
                <a:srgbClr val="41485A"/>
              </a:solidFill>
            </a:endParaRPr>
          </a:p>
        </p:txBody>
      </p:sp>
      <p:sp>
        <p:nvSpPr>
          <p:cNvPr id="72" name="Google Shape;72;p15"/>
          <p:cNvSpPr txBox="1"/>
          <p:nvPr>
            <p:ph idx="4294967295" type="body"/>
          </p:nvPr>
        </p:nvSpPr>
        <p:spPr>
          <a:xfrm>
            <a:off x="229425" y="980410"/>
            <a:ext cx="45720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2023년 한우 사육두수 </a:t>
            </a:r>
            <a:r>
              <a:rPr b="1" lang="ko" sz="1300">
                <a:latin typeface="Gungsuh"/>
                <a:ea typeface="Gungsuh"/>
                <a:cs typeface="Gungsuh"/>
                <a:sym typeface="Gungsuh"/>
              </a:rPr>
              <a:t>역대 최대치 갱신</a:t>
            </a:r>
            <a:endParaRPr b="1" sz="1300">
              <a:latin typeface="Gungsuh"/>
              <a:ea typeface="Gungsuh"/>
              <a:cs typeface="Gungsuh"/>
              <a:sym typeface="Gungsuh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국내 한우 사육두수가 늘며 </a:t>
            </a:r>
            <a:r>
              <a:rPr b="1" lang="ko" sz="1300">
                <a:latin typeface="Gungsuh"/>
                <a:ea typeface="Gungsuh"/>
                <a:cs typeface="Gungsuh"/>
                <a:sym typeface="Gungsuh"/>
              </a:rPr>
              <a:t>도매 가격이 하락</a:t>
            </a:r>
            <a:endParaRPr b="1" sz="1300"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6555">
            <a:off x="5309775" y="469375"/>
            <a:ext cx="3588974" cy="23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5435">
            <a:off x="4579944" y="539944"/>
            <a:ext cx="3880673" cy="3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42355">
            <a:off x="4815443" y="1252839"/>
            <a:ext cx="3305215" cy="13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3031185">
            <a:off x="4960564" y="1442893"/>
            <a:ext cx="3592775" cy="30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71530">
            <a:off x="4568993" y="1989990"/>
            <a:ext cx="3638168" cy="32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125" y="2011425"/>
            <a:ext cx="3990376" cy="292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4294967295"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주제 &amp; 선정 원인 - 초보 농가 서포트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0" y="1426650"/>
            <a:ext cx="5738173" cy="34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46200" y="646025"/>
            <a:ext cx="7767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청년 농가 지원을 위한 서비스를 구축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한우 가격 폭락으로 </a:t>
            </a:r>
            <a:r>
              <a:rPr lang="ko" sz="1300">
                <a:latin typeface="Gungsuh"/>
                <a:ea typeface="Gungsuh"/>
                <a:cs typeface="Gungsuh"/>
                <a:sym typeface="Gungsuh"/>
              </a:rPr>
              <a:t>가격 예측이 어려운 청년 농가에서 활용</a:t>
            </a:r>
            <a:r>
              <a:rPr lang="ko" sz="1300"/>
              <a:t>하기 좋은 서비스</a:t>
            </a:r>
            <a:endParaRPr sz="13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7084">
            <a:off x="2515857" y="2909395"/>
            <a:ext cx="4467846" cy="42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">
            <a:off x="2143843" y="3897130"/>
            <a:ext cx="5211878" cy="47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37061">
            <a:off x="3455899" y="2134926"/>
            <a:ext cx="5295511" cy="39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818191">
            <a:off x="4723618" y="3021005"/>
            <a:ext cx="4506256" cy="54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요구사항 정의서</a:t>
            </a:r>
            <a:endParaRPr b="1" sz="1700" u="sng">
              <a:solidFill>
                <a:srgbClr val="41485A"/>
              </a:solidFill>
            </a:endParaRPr>
          </a:p>
        </p:txBody>
      </p:sp>
      <p:graphicFrame>
        <p:nvGraphicFramePr>
          <p:cNvPr id="97" name="Google Shape;97;p17"/>
          <p:cNvGraphicFramePr/>
          <p:nvPr/>
        </p:nvGraphicFramePr>
        <p:xfrm>
          <a:off x="166538" y="693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{2FB5E4BA-3D5F-457E-98FD-0D0F1F9B901E}</a:tableStyleId>
              </a:tblPr>
              <a:tblGrid>
                <a:gridCol w="751800"/>
                <a:gridCol w="1182750"/>
                <a:gridCol w="1631950"/>
                <a:gridCol w="2759725"/>
                <a:gridCol w="715150"/>
                <a:gridCol w="715150"/>
                <a:gridCol w="1054375"/>
              </a:tblGrid>
              <a:tr h="50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중분류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소분류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</a:t>
                      </a: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우선순위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담당자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</a:tr>
              <a:tr h="83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 데이터 추가 수집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스마트한우경매사이트</a:t>
                      </a: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추가 수집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전라남도(함평, 순천광양)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경상남도(합천, 의령, 창녕, 김해, 고성)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경상북도(영주, 고령성주)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550"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전처리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 정리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불필요한 컬럼 제거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번호, 출하주, 상태, 개체번호(중복값 확인 후 삭제)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3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 컬럼 처리, 새로운 컬럼 생성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결격사유 여부 컬럼 추가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결격사유 있으면 1, 없으면 0 부여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77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범주형 컬럼 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범주형 데이터를 수치형으로 매핑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성별: 수소-0, 암소-1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종류: 큰소-0, 혈통우-1, 일반우-2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결측치 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 값 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낙찰가 0값 행 삭제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7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이상치 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 내 단위 통일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낙찰가 컬럼 중 단위가 다른 데이터 확인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만 원 단위로 데이터 통일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중복값 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요소 동일한 행 삭제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 내의 모든 요소가 동일한 중복행을 삭제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요구사항 정의서</a:t>
            </a:r>
            <a:endParaRPr b="1" sz="1700" u="sng">
              <a:solidFill>
                <a:srgbClr val="41485A"/>
              </a:solidFill>
            </a:endParaRPr>
          </a:p>
        </p:txBody>
      </p:sp>
      <p:graphicFrame>
        <p:nvGraphicFramePr>
          <p:cNvPr id="104" name="Google Shape;104;p18"/>
          <p:cNvGraphicFramePr/>
          <p:nvPr/>
        </p:nvGraphicFramePr>
        <p:xfrm>
          <a:off x="715088" y="787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{2FB5E4BA-3D5F-457E-98FD-0D0F1F9B901E}</a:tableStyleId>
              </a:tblPr>
              <a:tblGrid>
                <a:gridCol w="658200"/>
                <a:gridCol w="1046225"/>
                <a:gridCol w="1426050"/>
                <a:gridCol w="2408050"/>
                <a:gridCol w="626075"/>
                <a:gridCol w="626075"/>
                <a:gridCol w="923125"/>
              </a:tblGrid>
              <a:tr h="542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대분류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중분류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소분류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기능설명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우선순위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담당자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비고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</a:tr>
              <a:tr h="562575"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기능 설계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예측 타겟 설정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회귀모형 구현을 위한 타겟 설정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낙찰가 컬럼을 타겟으로 설정</a:t>
                      </a:r>
                      <a:endParaRPr b="1" sz="10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전원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025">
                <a:tc vMerge="1"/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예측 모델 구축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회귀 모형 구축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Ensemble Regression 모델 구축</a:t>
                      </a:r>
                      <a:endParaRPr b="1" sz="11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이태형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KNN Regression 모델 구축</a:t>
                      </a:r>
                      <a:endParaRPr b="1" sz="11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김대환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RandomForest Regression 모델 구축</a:t>
                      </a:r>
                      <a:endParaRPr b="1" sz="11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박선경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GradientBoosting Regression 모델 구축</a:t>
                      </a:r>
                      <a:endParaRPr b="1" sz="11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나서영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XGBoost Regression 모델 구축</a:t>
                      </a:r>
                      <a:endParaRPr b="1" sz="11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김찬수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컬럼설명</a:t>
            </a:r>
            <a:endParaRPr b="1" sz="1700" u="sng">
              <a:solidFill>
                <a:srgbClr val="41485A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467879" y="780350"/>
            <a:ext cx="3733800" cy="42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63500" y="877451"/>
            <a:ext cx="3638400" cy="4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 sz="1300"/>
              <a:t>종류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</a:t>
            </a:r>
            <a:r>
              <a:rPr lang="ko" sz="1083"/>
              <a:t>큰소 : 임신우(임신 중이거나 계획이 있는 암소)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</a:t>
            </a:r>
            <a:r>
              <a:rPr lang="ko" sz="1083"/>
              <a:t>혈통우 : 송아지(암, 수)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</a:t>
            </a:r>
            <a:r>
              <a:rPr lang="ko" sz="1083"/>
              <a:t>일반우 : 비육우(먹기위해 살찌우는 소)</a:t>
            </a:r>
            <a:endParaRPr sz="108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/>
              <a:t> 2.        최저가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축협에서 지정한 시세 조정위원들이 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   소의 기본정보를 토대로 매긴 가격</a:t>
            </a:r>
            <a:endParaRPr sz="108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/>
              <a:t> 3.        단위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83"/>
              <a:t>- 최저가, 낙찰가 : 만 원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83"/>
              <a:t>- 중량 : kg</a:t>
            </a:r>
            <a:endParaRPr sz="1083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825" y="828875"/>
            <a:ext cx="3581000" cy="38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933800" y="4668625"/>
            <a:ext cx="280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출처: https://www.hankyung.com/society/article/202308046271Y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전처리 과정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400" y="796675"/>
            <a:ext cx="3398632" cy="20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400" y="3082925"/>
            <a:ext cx="3398625" cy="1771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532575" y="796675"/>
            <a:ext cx="3716400" cy="39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630274" y="885870"/>
            <a:ext cx="3621600" cy="3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 sz="1300"/>
              <a:t>컬럼 정리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번호, 출하주, 상태, 개체번호(중복값 확인 후 삭제)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결격사유 여부 컬럼 추가(상처 여부, 이모색 여부)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범주형 데이터를 수치형으로 매핑</a:t>
            </a:r>
            <a:endParaRPr sz="1083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 sz="1300"/>
              <a:t>이상치 처리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낙찰가 컬럼 만 원 단위로 통일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낙찰가 0값 행 삭제</a:t>
            </a:r>
            <a:endParaRPr sz="1083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 sz="1300"/>
              <a:t>중복값 처리</a:t>
            </a:r>
            <a:endParaRPr b="1"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0" y="331800"/>
            <a:ext cx="9144000" cy="48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Pairplot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013" y="690625"/>
            <a:ext cx="4621971" cy="437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